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74" r:id="rId1"/>
  </p:sldMasterIdLst>
  <p:notesMasterIdLst>
    <p:notesMasterId r:id="rId12"/>
  </p:notesMasterIdLst>
  <p:handoutMasterIdLst>
    <p:handoutMasterId r:id="rId13"/>
  </p:handoutMasterIdLst>
  <p:sldIdLst>
    <p:sldId id="271" r:id="rId2"/>
    <p:sldId id="272" r:id="rId3"/>
    <p:sldId id="267" r:id="rId4"/>
    <p:sldId id="270" r:id="rId5"/>
    <p:sldId id="259" r:id="rId6"/>
    <p:sldId id="268" r:id="rId7"/>
    <p:sldId id="263" r:id="rId8"/>
    <p:sldId id="273" r:id="rId9"/>
    <p:sldId id="265" r:id="rId10"/>
    <p:sldId id="266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Graph webhooks" id="{7E829F76-CD83-44A3-B3F7-007301260BD8}">
          <p14:sldIdLst>
            <p14:sldId id="271"/>
            <p14:sldId id="272"/>
            <p14:sldId id="267"/>
            <p14:sldId id="270"/>
            <p14:sldId id="259"/>
            <p14:sldId id="268"/>
            <p14:sldId id="263"/>
          </p14:sldIdLst>
        </p14:section>
        <p14:section name="Summary" id="{0515D85C-C91E-4BDB-B673-651C2D8A364D}">
          <p14:sldIdLst>
            <p14:sldId id="273"/>
            <p14:sldId id="265"/>
            <p14:sldId id="266"/>
          </p14:sldIdLst>
        </p14:section>
        <p14:section name="Default Section" id="{93B56B7B-1769-4C1E-9AAF-8A7A5ABA96B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196" autoAdjust="0"/>
    <p:restoredTop sz="88440" autoAdjust="0"/>
  </p:normalViewPr>
  <p:slideViewPr>
    <p:cSldViewPr snapToGrid="0">
      <p:cViewPr varScale="1">
        <p:scale>
          <a:sx n="80" d="100"/>
          <a:sy n="80" d="100"/>
        </p:scale>
        <p:origin x="12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10/25/17 5:54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10/25/17 5:54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08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10/25/17 5:54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173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Webhooks</a:t>
            </a:r>
            <a:r>
              <a:rPr lang="en-US" dirty="0"/>
              <a:t> are HTTP requests made from Microsoft Graph to a web endpoint that you configure when creating the subscription. The endpoint uses HTTPS protocol, the endpoint must be publicly accessible (you cannot register an endpoint that is non-routable or behind a firewall such as https://localhost). During testing you can use a proxy such as </a:t>
            </a:r>
            <a:r>
              <a:rPr lang="en-US" b="1" dirty="0" err="1"/>
              <a:t>ngrok</a:t>
            </a:r>
            <a:r>
              <a:rPr lang="en-US" b="0" dirty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Your application sends an HTTP POST to the Microsoft graph endpoint </a:t>
            </a: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https://graph.microsoft.com/v1.0/subscriptions/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Microsoft sends an HTTP POST to the URL with a </a:t>
            </a:r>
            <a:r>
              <a:rPr lang="en-US" sz="900" kern="1200" dirty="0" err="1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queryString</a:t>
            </a: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 ?</a:t>
            </a:r>
            <a:r>
              <a:rPr lang="en-US" sz="900" kern="1200" dirty="0" err="1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validationToken</a:t>
            </a: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. Your application has 10 seconds to reply with a 200 OK and the token in the response body.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If your API replies within the 10 seconds, the response to the original request is finally sent back to the application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Finally, your API will receive notifications for the given resource for the duration of the subscription, your application needs to update the subscription request prior to the timeout.</a:t>
            </a:r>
          </a:p>
          <a:p>
            <a:pPr marL="228600" indent="-228600">
              <a:buFont typeface="+mj-lt"/>
              <a:buAutoNum type="arabicPeriod"/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When your application receives a notification, it can then make a request back to Microsoft Graph to request additional information about the changed resource.</a:t>
            </a:r>
          </a:p>
          <a:p>
            <a:pPr marL="0" indent="0">
              <a:buFont typeface="+mj-lt"/>
              <a:buNone/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The initial subscription request includes a client state, which should be matched against the client state value sent from Microsoft.</a:t>
            </a:r>
          </a:p>
          <a:p>
            <a:pPr marL="0" indent="0">
              <a:buFont typeface="+mj-lt"/>
              <a:buNone/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Your API has about 10 seconds to reply to a notification with an HTTP 202 before Microsoft will re-send the request.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0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Microsoft Graph REST API uses a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webhook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mechanism to deliver notifications to clients. A client is a web service that configures its own URL to receive notifications. Client apps use notifications to update their state upon changes.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Using the Microsoft Graph REST API, an app can subscribe to changes on the following resources: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Messages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 conversations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Content shared on OneDrive including drives associated with SharePoint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User's personal OneDrive folders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4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understand that resources expire.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5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85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8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7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9781880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7463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040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336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544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94505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08755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8327869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7172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3853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5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6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408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44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71A6DA-3B64-4BA3-8A23-20674474B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64" t="4432" b="4432"/>
          <a:stretch/>
        </p:blipFill>
        <p:spPr>
          <a:xfrm flipH="1">
            <a:off x="1944687" y="0"/>
            <a:ext cx="10491788" cy="6994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4D3ECC-207D-4F2E-96C1-2F2E1CADEECE}"/>
              </a:ext>
            </a:extLst>
          </p:cNvPr>
          <p:cNvSpPr/>
          <p:nvPr userDrawn="1"/>
        </p:nvSpPr>
        <p:spPr bwMode="auto">
          <a:xfrm>
            <a:off x="1929447" y="0"/>
            <a:ext cx="6513513" cy="699452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3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44299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5138246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876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1658181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0733063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380334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8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  <p:sldLayoutId id="2147484586" r:id="rId10"/>
    <p:sldLayoutId id="2147484587" r:id="rId11"/>
    <p:sldLayoutId id="2147484588" r:id="rId12"/>
    <p:sldLayoutId id="2147484589" r:id="rId13"/>
    <p:sldLayoutId id="2147484591" r:id="rId14"/>
    <p:sldLayoutId id="2147484594" r:id="rId15"/>
    <p:sldLayoutId id="2147484595" r:id="rId16"/>
    <p:sldLayoutId id="2147484596" r:id="rId17"/>
    <p:sldLayoutId id="2147484597" r:id="rId18"/>
    <p:sldLayoutId id="2147484598" r:id="rId19"/>
    <p:sldLayoutId id="2147484599" r:id="rId20"/>
    <p:sldLayoutId id="2147484600" r:id="rId21"/>
    <p:sldLayoutId id="214748460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</a:t>
            </a:r>
            <a:r>
              <a:rPr lang="en-US" dirty="0">
                <a:noFill/>
              </a:rPr>
              <a:t>-</a:t>
            </a:r>
            <a:r>
              <a:rPr lang="en-US" dirty="0"/>
              <a:t>Graph </a:t>
            </a:r>
            <a:r>
              <a:rPr lang="en-US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DE5C9-0523-4EA0-8ED8-66B4FAE0C0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80" r="16114"/>
          <a:stretch/>
        </p:blipFill>
        <p:spPr>
          <a:xfrm>
            <a:off x="5091545" y="0"/>
            <a:ext cx="7344930" cy="69945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Understanding </a:t>
            </a:r>
            <a:r>
              <a:rPr lang="en-US" sz="2000" dirty="0" err="1">
                <a:solidFill>
                  <a:srgbClr val="D83B01"/>
                </a:solidFill>
              </a:rPr>
              <a:t>webhook</a:t>
            </a:r>
            <a:r>
              <a:rPr lang="en-US" sz="2000" dirty="0">
                <a:solidFill>
                  <a:srgbClr val="D83B01"/>
                </a:solidFill>
              </a:rPr>
              <a:t> apps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Configuring </a:t>
            </a:r>
            <a:r>
              <a:rPr lang="en-US" sz="2000" dirty="0" err="1">
                <a:solidFill>
                  <a:srgbClr val="D83B01"/>
                </a:solidFill>
              </a:rPr>
              <a:t>webhooks</a:t>
            </a:r>
            <a:endParaRPr lang="en-US" sz="2000" dirty="0">
              <a:solidFill>
                <a:srgbClr val="D83B01"/>
              </a:solidFill>
            </a:endParaRP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Retrieving changes from </a:t>
            </a:r>
            <a:r>
              <a:rPr lang="en-US" sz="2000" dirty="0" err="1">
                <a:solidFill>
                  <a:srgbClr val="D83B01"/>
                </a:solidFill>
              </a:rPr>
              <a:t>webhooks</a:t>
            </a:r>
            <a:endParaRPr lang="en-US" sz="2000" dirty="0">
              <a:solidFill>
                <a:srgbClr val="D83B0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4383588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sz="2800" dirty="0">
                <a:solidFill>
                  <a:srgbClr val="2F2F2F"/>
                </a:solidFill>
              </a:rPr>
              <a:t>Microsoft</a:t>
            </a:r>
            <a:r>
              <a:rPr lang="en-US" sz="2800" dirty="0">
                <a:noFill/>
              </a:rPr>
              <a:t>-</a:t>
            </a:r>
            <a:r>
              <a:rPr lang="en-US" sz="2800" dirty="0">
                <a:solidFill>
                  <a:srgbClr val="2F2F2F"/>
                </a:solidFill>
              </a:rPr>
              <a:t>Graph </a:t>
            </a:r>
            <a:r>
              <a:rPr lang="en-US" sz="2800" dirty="0" err="1">
                <a:solidFill>
                  <a:srgbClr val="2F2F2F"/>
                </a:solidFill>
              </a:rPr>
              <a:t>webhooks</a:t>
            </a:r>
            <a:endParaRPr lang="en-US" sz="2800" dirty="0">
              <a:solidFill>
                <a:srgbClr val="2F2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1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1A5AAE30-4C34-43D5-8362-9BC08DE0E87C}"/>
              </a:ext>
            </a:extLst>
          </p:cNvPr>
          <p:cNvSpPr/>
          <p:nvPr/>
        </p:nvSpPr>
        <p:spPr bwMode="auto">
          <a:xfrm>
            <a:off x="0" y="1782501"/>
            <a:ext cx="12436475" cy="412884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90088558-5A54-4617-9A19-6C4FEF068EA8}"/>
              </a:ext>
            </a:extLst>
          </p:cNvPr>
          <p:cNvCxnSpPr/>
          <p:nvPr/>
        </p:nvCxnSpPr>
        <p:spPr>
          <a:xfrm>
            <a:off x="2033391" y="3022234"/>
            <a:ext cx="5312715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960DB148-C451-4336-B98D-8D7D55FB025A}"/>
              </a:ext>
            </a:extLst>
          </p:cNvPr>
          <p:cNvCxnSpPr/>
          <p:nvPr/>
        </p:nvCxnSpPr>
        <p:spPr>
          <a:xfrm>
            <a:off x="2033391" y="3558458"/>
            <a:ext cx="5312715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145DFAD-09D4-4383-AB02-2ED8F2B3BD8D}"/>
              </a:ext>
            </a:extLst>
          </p:cNvPr>
          <p:cNvCxnSpPr>
            <a:cxnSpLocks/>
          </p:cNvCxnSpPr>
          <p:nvPr/>
        </p:nvCxnSpPr>
        <p:spPr>
          <a:xfrm flipH="1">
            <a:off x="2033391" y="4742361"/>
            <a:ext cx="5312715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B1E40B0-7250-477F-8F81-59E2DE86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</a:t>
            </a:r>
            <a:r>
              <a:rPr lang="en-US" dirty="0" err="1"/>
              <a:t>webhook</a:t>
            </a:r>
            <a:r>
              <a:rPr lang="en-US" dirty="0"/>
              <a:t> subscriptions – high level overview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2B8A8D-AC1A-4565-9CD2-A8B023FD2216}"/>
              </a:ext>
            </a:extLst>
          </p:cNvPr>
          <p:cNvGrpSpPr/>
          <p:nvPr/>
        </p:nvGrpSpPr>
        <p:grpSpPr>
          <a:xfrm>
            <a:off x="7593820" y="2575284"/>
            <a:ext cx="4404505" cy="2766282"/>
            <a:chOff x="6131517" y="1884093"/>
            <a:chExt cx="5614983" cy="3526532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C230515-5580-472E-920E-9EBD252E0A1D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DE45F2F-2C34-4AF1-8743-E9CFB08BD5F4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C160B65-B781-456B-B1E5-BB5FFACF88F2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D10E37F-5910-4895-A8A8-C934CA2B20A7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2315AE0-FEB7-4F06-BE54-1A5C71F455DC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47F6860-603F-41B7-8022-07CA6A1B2F1B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8B29A3C-00E8-4BA8-A2A7-446C31BEA1B8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676C9D5-48B0-4E8B-A9F3-82D5A8A854DA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BE32302-CCE8-46B8-9A6A-93C6B9EBDA4A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28501AE-6CC4-462B-9D03-7198F94BCB4C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14F4D7D-D719-4B28-A907-EC7FB1FD0D9A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BED6E1A-11B3-44F0-A910-1F129240D8BB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A67C279-85B4-4538-8855-1F5F5168F12F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087A8FF-6706-4264-851E-49C7246BFBD8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0BB44AB-A30E-48A5-92DE-6109A15443F8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7F27B-3963-45D6-9806-989375F922B5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EF918F-A7C9-4E5B-8221-4387A5D8EB18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C7D0012-05D2-435A-BE6E-D1962D72F93C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6AECA0E-0606-4206-9EB5-1D020B6DF379}"/>
                </a:ext>
              </a:extLst>
            </p:cNvPr>
            <p:cNvSpPr txBox="1"/>
            <p:nvPr/>
          </p:nvSpPr>
          <p:spPr>
            <a:xfrm>
              <a:off x="9719340" y="1884093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B0F59C1-0D3F-4689-8FB0-1F54D7BDF5DE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C223E96-7AC2-468F-ACB4-C2E61AB80C81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F4A5BA2-6F39-42CF-8BA9-ECF60E00B94C}"/>
                </a:ext>
              </a:extLst>
            </p:cNvPr>
            <p:cNvCxnSpPr>
              <a:cxnSpLocks/>
              <a:stCxn id="99" idx="4"/>
              <a:endCxn id="101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6D4D64B-DFA1-42BE-8B00-ACD639E0C2F0}"/>
                </a:ext>
              </a:extLst>
            </p:cNvPr>
            <p:cNvCxnSpPr>
              <a:cxnSpLocks/>
              <a:stCxn id="100" idx="1"/>
              <a:endCxn id="99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AAA1E70-3F61-4D2B-BAE9-D48D71782BB2}"/>
                </a:ext>
              </a:extLst>
            </p:cNvPr>
            <p:cNvCxnSpPr>
              <a:cxnSpLocks/>
              <a:stCxn id="112" idx="2"/>
              <a:endCxn id="99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E85FE3A-67F9-4F21-8558-FB9507975034}"/>
                </a:ext>
              </a:extLst>
            </p:cNvPr>
            <p:cNvCxnSpPr>
              <a:cxnSpLocks/>
              <a:stCxn id="100" idx="7"/>
              <a:endCxn id="113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FA439A3-9E35-444D-B53A-E3D8BE63AC47}"/>
                </a:ext>
              </a:extLst>
            </p:cNvPr>
            <p:cNvCxnSpPr>
              <a:stCxn id="106" idx="0"/>
              <a:endCxn id="100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EA702BE-9018-4EC8-BC70-1BD726EE192D}"/>
                </a:ext>
              </a:extLst>
            </p:cNvPr>
            <p:cNvCxnSpPr>
              <a:cxnSpLocks/>
              <a:stCxn id="105" idx="7"/>
              <a:endCxn id="100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FCE00D1-F3BD-4881-8F7B-7842A8FC7F2B}"/>
                </a:ext>
              </a:extLst>
            </p:cNvPr>
            <p:cNvCxnSpPr>
              <a:stCxn id="101" idx="5"/>
              <a:endCxn id="105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0A5ECC-BC01-47E4-9B24-EA7A7A424942}"/>
                </a:ext>
              </a:extLst>
            </p:cNvPr>
            <p:cNvCxnSpPr>
              <a:cxnSpLocks/>
              <a:stCxn id="101" idx="3"/>
              <a:endCxn id="110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8E050C1-B8DE-4913-A8E6-74B48DCF0380}"/>
                </a:ext>
              </a:extLst>
            </p:cNvPr>
            <p:cNvCxnSpPr>
              <a:cxnSpLocks/>
              <a:stCxn id="110" idx="7"/>
              <a:endCxn id="100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E5FF968-B6E0-4672-AE3E-FB35EE2E8C41}"/>
                </a:ext>
              </a:extLst>
            </p:cNvPr>
            <p:cNvCxnSpPr>
              <a:stCxn id="103" idx="6"/>
              <a:endCxn id="100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88600F9-E694-4558-B84E-AEF745CA9238}"/>
                </a:ext>
              </a:extLst>
            </p:cNvPr>
            <p:cNvCxnSpPr>
              <a:stCxn id="110" idx="5"/>
              <a:endCxn id="107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B1E47EA-ED31-4823-AD58-D81CBDCAD5C5}"/>
                </a:ext>
              </a:extLst>
            </p:cNvPr>
            <p:cNvCxnSpPr>
              <a:cxnSpLocks/>
              <a:stCxn id="110" idx="6"/>
              <a:endCxn id="105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B5A6515-ED72-4D8B-994E-7481CC762F8F}"/>
                </a:ext>
              </a:extLst>
            </p:cNvPr>
            <p:cNvCxnSpPr>
              <a:stCxn id="110" idx="1"/>
              <a:endCxn id="103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854888-737B-40B6-84D6-F30D3C2BCD90}"/>
                </a:ext>
              </a:extLst>
            </p:cNvPr>
            <p:cNvCxnSpPr>
              <a:stCxn id="109" idx="6"/>
              <a:endCxn id="110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F817F05-BF9C-43A4-872A-EC22E979889A}"/>
                </a:ext>
              </a:extLst>
            </p:cNvPr>
            <p:cNvCxnSpPr>
              <a:cxnSpLocks/>
              <a:stCxn id="109" idx="5"/>
              <a:endCxn id="102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C4940-FEA7-4D26-A7B0-5A7EC243D037}"/>
                </a:ext>
              </a:extLst>
            </p:cNvPr>
            <p:cNvCxnSpPr>
              <a:stCxn id="102" idx="5"/>
              <a:endCxn id="108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E6EC7BF-0493-4006-B2D8-D87AF68D30BC}"/>
                </a:ext>
              </a:extLst>
            </p:cNvPr>
            <p:cNvCxnSpPr>
              <a:stCxn id="102" idx="6"/>
              <a:endCxn id="110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150418C-603E-4933-BF71-C02FDC393543}"/>
                </a:ext>
              </a:extLst>
            </p:cNvPr>
            <p:cNvCxnSpPr>
              <a:stCxn id="108" idx="7"/>
              <a:endCxn id="110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A97BDC4-569B-4462-B14B-5CAC87F7D302}"/>
                </a:ext>
              </a:extLst>
            </p:cNvPr>
            <p:cNvCxnSpPr>
              <a:cxnSpLocks/>
              <a:stCxn id="116" idx="7"/>
              <a:endCxn id="102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5270280-9CDF-4443-8E60-B97AFF3F773C}"/>
                </a:ext>
              </a:extLst>
            </p:cNvPr>
            <p:cNvCxnSpPr>
              <a:cxnSpLocks/>
              <a:stCxn id="111" idx="3"/>
              <a:endCxn id="115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E0A439C-226C-4F15-87EB-472A7F3F5B62}"/>
                </a:ext>
              </a:extLst>
            </p:cNvPr>
            <p:cNvCxnSpPr>
              <a:stCxn id="103" idx="0"/>
              <a:endCxn id="104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B3DB3D6-FC63-4DFF-9484-77E3A77492F7}"/>
                </a:ext>
              </a:extLst>
            </p:cNvPr>
            <p:cNvCxnSpPr>
              <a:stCxn id="104" idx="2"/>
              <a:endCxn id="111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4A5009D-8FF6-4101-8853-595D0424351D}"/>
                </a:ext>
              </a:extLst>
            </p:cNvPr>
            <p:cNvCxnSpPr>
              <a:cxnSpLocks/>
              <a:stCxn id="104" idx="1"/>
              <a:endCxn id="114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9F53B0B-1CB4-45F6-ABBD-4682A8041A55}"/>
                </a:ext>
              </a:extLst>
            </p:cNvPr>
            <p:cNvCxnSpPr>
              <a:stCxn id="104" idx="6"/>
              <a:endCxn id="99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480C42E-55D6-4F46-8859-A75223B0C570}"/>
                </a:ext>
              </a:extLst>
            </p:cNvPr>
            <p:cNvCxnSpPr>
              <a:stCxn id="105" idx="6"/>
              <a:endCxn id="106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7C0C109-19DA-4AEA-8B98-04DF874DDE96}"/>
                </a:ext>
              </a:extLst>
            </p:cNvPr>
            <p:cNvCxnSpPr>
              <a:stCxn id="107" idx="7"/>
              <a:endCxn id="105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3CE5894-2F7E-4FC2-AB1B-0D50C02B3C5F}"/>
                </a:ext>
              </a:extLst>
            </p:cNvPr>
            <p:cNvSpPr txBox="1"/>
            <p:nvPr/>
          </p:nvSpPr>
          <p:spPr>
            <a:xfrm>
              <a:off x="10275951" y="3776479"/>
              <a:ext cx="68640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641B0BD-31EB-4329-914C-D1D30F547C12}"/>
                </a:ext>
              </a:extLst>
            </p:cNvPr>
            <p:cNvSpPr txBox="1"/>
            <p:nvPr/>
          </p:nvSpPr>
          <p:spPr>
            <a:xfrm>
              <a:off x="10374025" y="4422687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630C4C0-2F3C-4C34-9CCE-948193935BB7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377627-05D8-44AD-9E50-ACA464521F46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B31B97A-FBD1-47BB-A256-B1A8F7B63FE7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191CA98-0D0C-47D1-91BE-7EC82D900B00}"/>
                </a:ext>
              </a:extLst>
            </p:cNvPr>
            <p:cNvSpPr txBox="1"/>
            <p:nvPr/>
          </p:nvSpPr>
          <p:spPr>
            <a:xfrm>
              <a:off x="6294788" y="4149461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7452012-CC95-44A8-AB7C-CBF95D57FAB3}"/>
                </a:ext>
              </a:extLst>
            </p:cNvPr>
            <p:cNvSpPr txBox="1"/>
            <p:nvPr/>
          </p:nvSpPr>
          <p:spPr>
            <a:xfrm>
              <a:off x="6131517" y="3552299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222BB63-A5CB-44F2-B5FD-072C027C8C08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250DBEB-5470-43B7-BA06-BA7B011C3466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DB9F463-EBC9-489D-9207-596247ABCE5E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66544A4-A1BD-4A20-8D4A-012070EE8068}"/>
                </a:ext>
              </a:extLst>
            </p:cNvPr>
            <p:cNvCxnSpPr>
              <a:stCxn id="103" idx="3"/>
              <a:endCxn id="102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1DDF58B-E995-4409-8E5D-3DADD8979C77}"/>
                </a:ext>
              </a:extLst>
            </p:cNvPr>
            <p:cNvSpPr txBox="1"/>
            <p:nvPr/>
          </p:nvSpPr>
          <p:spPr>
            <a:xfrm>
              <a:off x="8768679" y="3388081"/>
              <a:ext cx="950660" cy="58854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</a:t>
              </a:r>
              <a:br>
                <a:rPr lang="en-US" sz="1000" dirty="0">
                  <a:latin typeface="+mj-lt"/>
                </a:rPr>
              </a:br>
              <a:r>
                <a:rPr lang="en-US" sz="1000" dirty="0">
                  <a:latin typeface="+mj-lt"/>
                </a:rPr>
                <a:t>Graph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D781209-99BE-4EBD-90D5-8CC282C3F76E}"/>
                </a:ext>
              </a:extLst>
            </p:cNvPr>
            <p:cNvCxnSpPr>
              <a:endCxn id="104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4">
              <a:extLst>
                <a:ext uri="{FF2B5EF4-FFF2-40B4-BE49-F238E27FC236}">
                  <a16:creationId xmlns:a16="http://schemas.microsoft.com/office/drawing/2014/main" id="{ACD60510-6BAC-40DE-96EB-E3CBDA5770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199" name="Freeform 5">
                <a:extLst>
                  <a:ext uri="{FF2B5EF4-FFF2-40B4-BE49-F238E27FC236}">
                    <a16:creationId xmlns:a16="http://schemas.microsoft.com/office/drawing/2014/main" id="{8C13D0C5-8100-42A2-B383-0464A128FC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6">
                <a:extLst>
                  <a:ext uri="{FF2B5EF4-FFF2-40B4-BE49-F238E27FC236}">
                    <a16:creationId xmlns:a16="http://schemas.microsoft.com/office/drawing/2014/main" id="{30BB14C8-B2E6-47D1-A391-066CED478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7">
                <a:extLst>
                  <a:ext uri="{FF2B5EF4-FFF2-40B4-BE49-F238E27FC236}">
                    <a16:creationId xmlns:a16="http://schemas.microsoft.com/office/drawing/2014/main" id="{CD3A6C08-8E46-4E78-827F-860939500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8">
                <a:extLst>
                  <a:ext uri="{FF2B5EF4-FFF2-40B4-BE49-F238E27FC236}">
                    <a16:creationId xmlns:a16="http://schemas.microsoft.com/office/drawing/2014/main" id="{50669027-F8D0-4185-8184-73B91DFDB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9">
                <a:extLst>
                  <a:ext uri="{FF2B5EF4-FFF2-40B4-BE49-F238E27FC236}">
                    <a16:creationId xmlns:a16="http://schemas.microsoft.com/office/drawing/2014/main" id="{C8B2DDAE-0F3A-4289-9287-D2A9A0890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B3511C09-85D2-4A97-AB24-36A13FE46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1" name="Group 16">
              <a:extLst>
                <a:ext uri="{FF2B5EF4-FFF2-40B4-BE49-F238E27FC236}">
                  <a16:creationId xmlns:a16="http://schemas.microsoft.com/office/drawing/2014/main" id="{D2EA678A-2ADC-4D1E-9689-6233BFB35E0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84" name="Rectangle 17">
                <a:extLst>
                  <a:ext uri="{FF2B5EF4-FFF2-40B4-BE49-F238E27FC236}">
                    <a16:creationId xmlns:a16="http://schemas.microsoft.com/office/drawing/2014/main" id="{BBA0FCAA-C023-4B6F-AADB-99AF6C502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18">
                <a:extLst>
                  <a:ext uri="{FF2B5EF4-FFF2-40B4-BE49-F238E27FC236}">
                    <a16:creationId xmlns:a16="http://schemas.microsoft.com/office/drawing/2014/main" id="{493C6A77-0DBB-4EC2-A9D0-4207AE2AC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19">
                <a:extLst>
                  <a:ext uri="{FF2B5EF4-FFF2-40B4-BE49-F238E27FC236}">
                    <a16:creationId xmlns:a16="http://schemas.microsoft.com/office/drawing/2014/main" id="{0550E1EC-CA49-41F9-8D06-582D69F66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20">
                <a:extLst>
                  <a:ext uri="{FF2B5EF4-FFF2-40B4-BE49-F238E27FC236}">
                    <a16:creationId xmlns:a16="http://schemas.microsoft.com/office/drawing/2014/main" id="{4EB0A758-251F-4824-B994-8C82630D2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Rectangle 21">
                <a:extLst>
                  <a:ext uri="{FF2B5EF4-FFF2-40B4-BE49-F238E27FC236}">
                    <a16:creationId xmlns:a16="http://schemas.microsoft.com/office/drawing/2014/main" id="{AF3A6773-596F-407F-8B0B-23F8C66EF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22">
                <a:extLst>
                  <a:ext uri="{FF2B5EF4-FFF2-40B4-BE49-F238E27FC236}">
                    <a16:creationId xmlns:a16="http://schemas.microsoft.com/office/drawing/2014/main" id="{093026B1-A4A2-4DA4-85BA-0EE7D6B97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Rectangle 23">
                <a:extLst>
                  <a:ext uri="{FF2B5EF4-FFF2-40B4-BE49-F238E27FC236}">
                    <a16:creationId xmlns:a16="http://schemas.microsoft.com/office/drawing/2014/main" id="{F31539DD-3CE4-4A46-828F-F81A30363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24">
                <a:extLst>
                  <a:ext uri="{FF2B5EF4-FFF2-40B4-BE49-F238E27FC236}">
                    <a16:creationId xmlns:a16="http://schemas.microsoft.com/office/drawing/2014/main" id="{04759E4C-C4FD-43AA-97A1-A506A3F90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25">
                <a:extLst>
                  <a:ext uri="{FF2B5EF4-FFF2-40B4-BE49-F238E27FC236}">
                    <a16:creationId xmlns:a16="http://schemas.microsoft.com/office/drawing/2014/main" id="{C7BDBED4-F4FE-4A29-BD8F-D16466555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26">
                <a:extLst>
                  <a:ext uri="{FF2B5EF4-FFF2-40B4-BE49-F238E27FC236}">
                    <a16:creationId xmlns:a16="http://schemas.microsoft.com/office/drawing/2014/main" id="{E615DAC0-5CD4-486D-850E-4C5BE5FDA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27">
                <a:extLst>
                  <a:ext uri="{FF2B5EF4-FFF2-40B4-BE49-F238E27FC236}">
                    <a16:creationId xmlns:a16="http://schemas.microsoft.com/office/drawing/2014/main" id="{DFE85064-897E-4F9C-A64F-37FCACF60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28">
                <a:extLst>
                  <a:ext uri="{FF2B5EF4-FFF2-40B4-BE49-F238E27FC236}">
                    <a16:creationId xmlns:a16="http://schemas.microsoft.com/office/drawing/2014/main" id="{ACC6507B-5508-41D3-A0C0-A67DC8481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29">
                <a:extLst>
                  <a:ext uri="{FF2B5EF4-FFF2-40B4-BE49-F238E27FC236}">
                    <a16:creationId xmlns:a16="http://schemas.microsoft.com/office/drawing/2014/main" id="{2F21FCF1-9216-45EB-B3D6-14D331EC9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30">
                <a:extLst>
                  <a:ext uri="{FF2B5EF4-FFF2-40B4-BE49-F238E27FC236}">
                    <a16:creationId xmlns:a16="http://schemas.microsoft.com/office/drawing/2014/main" id="{564B566D-DC35-454C-AAC3-F9B824AFD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BD13C01-F403-4273-9626-6A79F220E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A47249AC-56BD-44C8-9152-FBD90B2DA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A6E1F22D-E3DB-4D53-B0F5-BBBCEED8F8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3">
              <a:extLst>
                <a:ext uri="{FF2B5EF4-FFF2-40B4-BE49-F238E27FC236}">
                  <a16:creationId xmlns:a16="http://schemas.microsoft.com/office/drawing/2014/main" id="{01AB835A-B4CA-4FA5-B6A8-0FD0D41C59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7">
              <a:extLst>
                <a:ext uri="{FF2B5EF4-FFF2-40B4-BE49-F238E27FC236}">
                  <a16:creationId xmlns:a16="http://schemas.microsoft.com/office/drawing/2014/main" id="{3223609A-C249-4638-9732-3E0F4ED71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1">
              <a:extLst>
                <a:ext uri="{FF2B5EF4-FFF2-40B4-BE49-F238E27FC236}">
                  <a16:creationId xmlns:a16="http://schemas.microsoft.com/office/drawing/2014/main" id="{21064E1F-4F24-45D4-9D76-E88F00B83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5">
              <a:extLst>
                <a:ext uri="{FF2B5EF4-FFF2-40B4-BE49-F238E27FC236}">
                  <a16:creationId xmlns:a16="http://schemas.microsoft.com/office/drawing/2014/main" id="{6A104386-CED5-4418-B767-E75622517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9">
              <a:extLst>
                <a:ext uri="{FF2B5EF4-FFF2-40B4-BE49-F238E27FC236}">
                  <a16:creationId xmlns:a16="http://schemas.microsoft.com/office/drawing/2014/main" id="{08B2CDF9-6C15-475D-BFA7-B348A8962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3">
              <a:extLst>
                <a:ext uri="{FF2B5EF4-FFF2-40B4-BE49-F238E27FC236}">
                  <a16:creationId xmlns:a16="http://schemas.microsoft.com/office/drawing/2014/main" id="{03614DF0-51ED-4464-847F-566E339EB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0F337B-2DF7-4E6D-A4C0-803A297ADD18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EBA9FF3E-7927-494E-845D-9CDE94B2F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68">
                <a:extLst>
                  <a:ext uri="{FF2B5EF4-FFF2-40B4-BE49-F238E27FC236}">
                    <a16:creationId xmlns:a16="http://schemas.microsoft.com/office/drawing/2014/main" id="{81329368-37D4-4D88-A5B4-4932E0538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C8D654BA-B0E3-478E-B824-26607A1DA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E625C03A-4C4D-4AB1-92E4-954CA53F5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EC0873C5-9D62-46A9-93A7-C77ABC92E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1" name="Group 74">
              <a:extLst>
                <a:ext uri="{FF2B5EF4-FFF2-40B4-BE49-F238E27FC236}">
                  <a16:creationId xmlns:a16="http://schemas.microsoft.com/office/drawing/2014/main" id="{A450384E-C747-4CD1-ADAD-77671786AC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73" name="Rectangle 75">
                <a:extLst>
                  <a:ext uri="{FF2B5EF4-FFF2-40B4-BE49-F238E27FC236}">
                    <a16:creationId xmlns:a16="http://schemas.microsoft.com/office/drawing/2014/main" id="{162C8395-0F8B-4B0E-A9A5-174271D49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76">
                <a:extLst>
                  <a:ext uri="{FF2B5EF4-FFF2-40B4-BE49-F238E27FC236}">
                    <a16:creationId xmlns:a16="http://schemas.microsoft.com/office/drawing/2014/main" id="{F3EE2458-3070-461F-B470-1D932B963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77">
                <a:extLst>
                  <a:ext uri="{FF2B5EF4-FFF2-40B4-BE49-F238E27FC236}">
                    <a16:creationId xmlns:a16="http://schemas.microsoft.com/office/drawing/2014/main" id="{069186B8-5DDF-4B16-8C79-4C2E26B15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78">
                <a:extLst>
                  <a:ext uri="{FF2B5EF4-FFF2-40B4-BE49-F238E27FC236}">
                    <a16:creationId xmlns:a16="http://schemas.microsoft.com/office/drawing/2014/main" id="{C2865408-73B5-4283-BEF7-3CCC7EC76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79">
                <a:extLst>
                  <a:ext uri="{FF2B5EF4-FFF2-40B4-BE49-F238E27FC236}">
                    <a16:creationId xmlns:a16="http://schemas.microsoft.com/office/drawing/2014/main" id="{2A59308F-06DE-452A-8E21-3AC69352D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80">
                <a:extLst>
                  <a:ext uri="{FF2B5EF4-FFF2-40B4-BE49-F238E27FC236}">
                    <a16:creationId xmlns:a16="http://schemas.microsoft.com/office/drawing/2014/main" id="{30C9F491-18DE-4E74-B473-AE304BAC2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2" name="Freeform 85">
              <a:extLst>
                <a:ext uri="{FF2B5EF4-FFF2-40B4-BE49-F238E27FC236}">
                  <a16:creationId xmlns:a16="http://schemas.microsoft.com/office/drawing/2014/main" id="{512413D1-65A1-442A-B909-13DE72713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0" name="Picture 219">
            <a:extLst>
              <a:ext uri="{FF2B5EF4-FFF2-40B4-BE49-F238E27FC236}">
                <a16:creationId xmlns:a16="http://schemas.microsoft.com/office/drawing/2014/main" id="{9B4F34E2-ACF2-4332-91FA-73D85B78616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60651" y="4251428"/>
            <a:ext cx="884475" cy="884475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EBA7DE47-1765-4942-918D-34D6EF45B1E9}"/>
              </a:ext>
            </a:extLst>
          </p:cNvPr>
          <p:cNvSpPr txBox="1"/>
          <p:nvPr/>
        </p:nvSpPr>
        <p:spPr>
          <a:xfrm>
            <a:off x="2875790" y="2832952"/>
            <a:ext cx="1814151" cy="3785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Subscription request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51D8F73-3559-4AD4-A66E-9E513106BAB5}"/>
              </a:ext>
            </a:extLst>
          </p:cNvPr>
          <p:cNvSpPr/>
          <p:nvPr/>
        </p:nvSpPr>
        <p:spPr bwMode="auto">
          <a:xfrm>
            <a:off x="2486282" y="2825178"/>
            <a:ext cx="399404" cy="394112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1"/>
                </a:solidFill>
                <a:cs typeface="Segoe UI" pitchFamily="34" charset="0"/>
              </a:rPr>
              <a:t>1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C5F7C95-2D80-4F04-A8EE-136F06EA7E1B}"/>
              </a:ext>
            </a:extLst>
          </p:cNvPr>
          <p:cNvSpPr txBox="1"/>
          <p:nvPr/>
        </p:nvSpPr>
        <p:spPr>
          <a:xfrm>
            <a:off x="2875790" y="3369176"/>
            <a:ext cx="3551421" cy="3785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Subscription response – HTTP 201 Created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45EA464C-B42D-48F6-BED3-DFC027257FCE}"/>
              </a:ext>
            </a:extLst>
          </p:cNvPr>
          <p:cNvSpPr/>
          <p:nvPr/>
        </p:nvSpPr>
        <p:spPr bwMode="auto">
          <a:xfrm>
            <a:off x="2486282" y="3361402"/>
            <a:ext cx="399404" cy="394112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cs typeface="Segoe UI" pitchFamily="34" charset="0"/>
              </a:rPr>
              <a:t>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C2738DC-B61E-41E2-B8EF-F2321DA9F6E9}"/>
              </a:ext>
            </a:extLst>
          </p:cNvPr>
          <p:cNvSpPr txBox="1"/>
          <p:nvPr/>
        </p:nvSpPr>
        <p:spPr>
          <a:xfrm>
            <a:off x="2875790" y="4553079"/>
            <a:ext cx="1193289" cy="37856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Notifications</a:t>
            </a: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27481F5C-C2BE-4591-97EE-B4799F9F67BC}"/>
              </a:ext>
            </a:extLst>
          </p:cNvPr>
          <p:cNvSpPr/>
          <p:nvPr/>
        </p:nvSpPr>
        <p:spPr bwMode="auto">
          <a:xfrm>
            <a:off x="2486282" y="4545305"/>
            <a:ext cx="399404" cy="394112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5043BBF-7D81-4335-90AA-1F30A5787DFD}"/>
              </a:ext>
            </a:extLst>
          </p:cNvPr>
          <p:cNvGrpSpPr/>
          <p:nvPr/>
        </p:nvGrpSpPr>
        <p:grpSpPr>
          <a:xfrm>
            <a:off x="820163" y="2994313"/>
            <a:ext cx="981866" cy="665252"/>
            <a:chOff x="-200714" y="2931614"/>
            <a:chExt cx="981866" cy="665252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C210808-9750-4479-AE7C-0A62BA2704C8}"/>
                </a:ext>
              </a:extLst>
            </p:cNvPr>
            <p:cNvSpPr/>
            <p:nvPr/>
          </p:nvSpPr>
          <p:spPr bwMode="auto">
            <a:xfrm>
              <a:off x="-200714" y="2931614"/>
              <a:ext cx="981866" cy="66525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AEF2FABE-32AE-48A4-9C46-877423BBE44D}"/>
                </a:ext>
              </a:extLst>
            </p:cNvPr>
            <p:cNvSpPr/>
            <p:nvPr/>
          </p:nvSpPr>
          <p:spPr bwMode="auto">
            <a:xfrm>
              <a:off x="-142695" y="3069085"/>
              <a:ext cx="865829" cy="475400"/>
            </a:xfrm>
            <a:prstGeom prst="rect">
              <a:avLst/>
            </a:pr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9B3CDF7-8E2E-45CB-ADF0-80E151608686}"/>
                </a:ext>
              </a:extLst>
            </p:cNvPr>
            <p:cNvSpPr/>
            <p:nvPr/>
          </p:nvSpPr>
          <p:spPr bwMode="auto">
            <a:xfrm>
              <a:off x="-64589" y="3165325"/>
              <a:ext cx="288892" cy="29411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0567F4B-8175-49E7-BC46-41DA299B1706}"/>
                </a:ext>
              </a:extLst>
            </p:cNvPr>
            <p:cNvSpPr/>
            <p:nvPr/>
          </p:nvSpPr>
          <p:spPr bwMode="auto">
            <a:xfrm>
              <a:off x="335765" y="3165325"/>
              <a:ext cx="313612" cy="457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75482C1-8043-4FF1-90F9-6DB09E5EF288}"/>
                </a:ext>
              </a:extLst>
            </p:cNvPr>
            <p:cNvSpPr/>
            <p:nvPr/>
          </p:nvSpPr>
          <p:spPr bwMode="auto">
            <a:xfrm>
              <a:off x="335765" y="3253095"/>
              <a:ext cx="313612" cy="457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A68C237-D335-49F7-BD28-763BFDC9C2DF}"/>
                </a:ext>
              </a:extLst>
            </p:cNvPr>
            <p:cNvSpPr/>
            <p:nvPr/>
          </p:nvSpPr>
          <p:spPr bwMode="auto">
            <a:xfrm>
              <a:off x="335765" y="3334176"/>
              <a:ext cx="313612" cy="457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B2D09F7-2F4F-4BD4-8602-AA41F665B092}"/>
                </a:ext>
              </a:extLst>
            </p:cNvPr>
            <p:cNvSpPr/>
            <p:nvPr/>
          </p:nvSpPr>
          <p:spPr bwMode="auto">
            <a:xfrm>
              <a:off x="335765" y="3419583"/>
              <a:ext cx="313612" cy="457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777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Token validation and notification responses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C14A49-9F1B-49F8-8484-80D727D143FB}"/>
              </a:ext>
            </a:extLst>
          </p:cNvPr>
          <p:cNvSpPr/>
          <p:nvPr/>
        </p:nvSpPr>
        <p:spPr bwMode="auto">
          <a:xfrm>
            <a:off x="377172" y="1729507"/>
            <a:ext cx="1295892" cy="32498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7CE993-901D-4605-BADF-812C5086EC9C}"/>
              </a:ext>
            </a:extLst>
          </p:cNvPr>
          <p:cNvSpPr/>
          <p:nvPr/>
        </p:nvSpPr>
        <p:spPr bwMode="auto">
          <a:xfrm>
            <a:off x="9509760" y="1731773"/>
            <a:ext cx="2675602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https://graph.microsoft.com/v1.0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00AE27-C748-4F1B-9C5E-5DECB51FBB84}"/>
              </a:ext>
            </a:extLst>
          </p:cNvPr>
          <p:cNvSpPr/>
          <p:nvPr/>
        </p:nvSpPr>
        <p:spPr bwMode="auto">
          <a:xfrm>
            <a:off x="4490470" y="1731773"/>
            <a:ext cx="2822307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https://contoso.com/api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32E15F-B6BB-4AC3-A4B7-80C8206B4420}"/>
              </a:ext>
            </a:extLst>
          </p:cNvPr>
          <p:cNvCxnSpPr>
            <a:cxnSpLocks/>
          </p:cNvCxnSpPr>
          <p:nvPr/>
        </p:nvCxnSpPr>
        <p:spPr>
          <a:xfrm>
            <a:off x="11545712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EC905D2-39EC-4152-B2E3-95B4C7716C95}"/>
              </a:ext>
            </a:extLst>
          </p:cNvPr>
          <p:cNvCxnSpPr>
            <a:cxnSpLocks/>
          </p:cNvCxnSpPr>
          <p:nvPr/>
        </p:nvCxnSpPr>
        <p:spPr>
          <a:xfrm>
            <a:off x="617029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3D44F09-F5AD-42B6-A458-CEC6E8BB5C82}"/>
              </a:ext>
            </a:extLst>
          </p:cNvPr>
          <p:cNvCxnSpPr>
            <a:cxnSpLocks/>
          </p:cNvCxnSpPr>
          <p:nvPr/>
        </p:nvCxnSpPr>
        <p:spPr>
          <a:xfrm>
            <a:off x="76661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5FFC5F-86B9-41A0-862F-41D624B10632}"/>
              </a:ext>
            </a:extLst>
          </p:cNvPr>
          <p:cNvCxnSpPr>
            <a:cxnSpLocks/>
          </p:cNvCxnSpPr>
          <p:nvPr/>
        </p:nvCxnSpPr>
        <p:spPr>
          <a:xfrm>
            <a:off x="783423" y="2553206"/>
            <a:ext cx="10762289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BCE9F5D-23A6-4C6F-82CE-3102C64C2364}"/>
              </a:ext>
            </a:extLst>
          </p:cNvPr>
          <p:cNvSpPr/>
          <p:nvPr/>
        </p:nvSpPr>
        <p:spPr bwMode="auto">
          <a:xfrm>
            <a:off x="4738694" y="2983817"/>
            <a:ext cx="1427803" cy="3340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10 seconds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2C5D5F-B0C3-478B-B848-A791123746C0}"/>
              </a:ext>
            </a:extLst>
          </p:cNvPr>
          <p:cNvCxnSpPr>
            <a:cxnSpLocks/>
          </p:cNvCxnSpPr>
          <p:nvPr/>
        </p:nvCxnSpPr>
        <p:spPr>
          <a:xfrm flipH="1">
            <a:off x="6209230" y="3283600"/>
            <a:ext cx="5167607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80B78C-A7DE-4E60-BAE6-FF8D282155E4}"/>
              </a:ext>
            </a:extLst>
          </p:cNvPr>
          <p:cNvCxnSpPr>
            <a:cxnSpLocks/>
          </p:cNvCxnSpPr>
          <p:nvPr/>
        </p:nvCxnSpPr>
        <p:spPr>
          <a:xfrm flipH="1">
            <a:off x="6313033" y="3037522"/>
            <a:ext cx="5219071" cy="867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F1F5C5A-736B-46B0-A112-CCC1729513C3}"/>
              </a:ext>
            </a:extLst>
          </p:cNvPr>
          <p:cNvSpPr txBox="1"/>
          <p:nvPr/>
        </p:nvSpPr>
        <p:spPr>
          <a:xfrm>
            <a:off x="1688995" y="2220140"/>
            <a:ext cx="3414653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POST /subscriptions + subscription in body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54B4ADA-3959-450D-B0A7-A6B0746C6D9C}"/>
              </a:ext>
            </a:extLst>
          </p:cNvPr>
          <p:cNvGrpSpPr/>
          <p:nvPr/>
        </p:nvGrpSpPr>
        <p:grpSpPr>
          <a:xfrm>
            <a:off x="4498842" y="2887024"/>
            <a:ext cx="527602" cy="527600"/>
            <a:chOff x="4963878" y="4740417"/>
            <a:chExt cx="527602" cy="527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BAA212C-B9E8-4F36-8A20-F9F2A58434CD}"/>
                </a:ext>
              </a:extLst>
            </p:cNvPr>
            <p:cNvSpPr/>
            <p:nvPr/>
          </p:nvSpPr>
          <p:spPr bwMode="auto">
            <a:xfrm>
              <a:off x="4963878" y="4740417"/>
              <a:ext cx="527602" cy="527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ECC5FFC-34D4-42C5-9462-A78B68F79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442" y="4839181"/>
              <a:ext cx="350472" cy="330072"/>
            </a:xfrm>
            <a:custGeom>
              <a:avLst/>
              <a:gdLst>
                <a:gd name="T0" fmla="*/ 256 w 512"/>
                <a:gd name="T1" fmla="*/ 512 h 512"/>
                <a:gd name="T2" fmla="*/ 188 w 512"/>
                <a:gd name="T3" fmla="*/ 503 h 512"/>
                <a:gd name="T4" fmla="*/ 127 w 512"/>
                <a:gd name="T5" fmla="*/ 478 h 512"/>
                <a:gd name="T6" fmla="*/ 75 w 512"/>
                <a:gd name="T7" fmla="*/ 438 h 512"/>
                <a:gd name="T8" fmla="*/ 35 w 512"/>
                <a:gd name="T9" fmla="*/ 386 h 512"/>
                <a:gd name="T10" fmla="*/ 10 w 512"/>
                <a:gd name="T11" fmla="*/ 324 h 512"/>
                <a:gd name="T12" fmla="*/ 0 w 512"/>
                <a:gd name="T13" fmla="*/ 256 h 512"/>
                <a:gd name="T14" fmla="*/ 10 w 512"/>
                <a:gd name="T15" fmla="*/ 188 h 512"/>
                <a:gd name="T16" fmla="*/ 35 w 512"/>
                <a:gd name="T17" fmla="*/ 127 h 512"/>
                <a:gd name="T18" fmla="*/ 75 w 512"/>
                <a:gd name="T19" fmla="*/ 75 h 512"/>
                <a:gd name="T20" fmla="*/ 127 w 512"/>
                <a:gd name="T21" fmla="*/ 35 h 512"/>
                <a:gd name="T22" fmla="*/ 188 w 512"/>
                <a:gd name="T23" fmla="*/ 10 h 512"/>
                <a:gd name="T24" fmla="*/ 256 w 512"/>
                <a:gd name="T25" fmla="*/ 0 h 512"/>
                <a:gd name="T26" fmla="*/ 324 w 512"/>
                <a:gd name="T27" fmla="*/ 10 h 512"/>
                <a:gd name="T28" fmla="*/ 386 w 512"/>
                <a:gd name="T29" fmla="*/ 35 h 512"/>
                <a:gd name="T30" fmla="*/ 438 w 512"/>
                <a:gd name="T31" fmla="*/ 75 h 512"/>
                <a:gd name="T32" fmla="*/ 478 w 512"/>
                <a:gd name="T33" fmla="*/ 127 h 512"/>
                <a:gd name="T34" fmla="*/ 503 w 512"/>
                <a:gd name="T35" fmla="*/ 188 h 512"/>
                <a:gd name="T36" fmla="*/ 512 w 512"/>
                <a:gd name="T37" fmla="*/ 256 h 512"/>
                <a:gd name="T38" fmla="*/ 503 w 512"/>
                <a:gd name="T39" fmla="*/ 325 h 512"/>
                <a:gd name="T40" fmla="*/ 478 w 512"/>
                <a:gd name="T41" fmla="*/ 386 h 512"/>
                <a:gd name="T42" fmla="*/ 438 w 512"/>
                <a:gd name="T43" fmla="*/ 438 h 512"/>
                <a:gd name="T44" fmla="*/ 386 w 512"/>
                <a:gd name="T45" fmla="*/ 478 h 512"/>
                <a:gd name="T46" fmla="*/ 324 w 512"/>
                <a:gd name="T47" fmla="*/ 503 h 512"/>
                <a:gd name="T48" fmla="*/ 256 w 512"/>
                <a:gd name="T49" fmla="*/ 512 h 512"/>
                <a:gd name="T50" fmla="*/ 256 w 512"/>
                <a:gd name="T51" fmla="*/ 32 h 512"/>
                <a:gd name="T52" fmla="*/ 197 w 512"/>
                <a:gd name="T53" fmla="*/ 40 h 512"/>
                <a:gd name="T54" fmla="*/ 144 w 512"/>
                <a:gd name="T55" fmla="*/ 63 h 512"/>
                <a:gd name="T56" fmla="*/ 98 w 512"/>
                <a:gd name="T57" fmla="*/ 98 h 512"/>
                <a:gd name="T58" fmla="*/ 63 w 512"/>
                <a:gd name="T59" fmla="*/ 144 h 512"/>
                <a:gd name="T60" fmla="*/ 40 w 512"/>
                <a:gd name="T61" fmla="*/ 197 h 512"/>
                <a:gd name="T62" fmla="*/ 32 w 512"/>
                <a:gd name="T63" fmla="*/ 256 h 512"/>
                <a:gd name="T64" fmla="*/ 40 w 512"/>
                <a:gd name="T65" fmla="*/ 316 h 512"/>
                <a:gd name="T66" fmla="*/ 63 w 512"/>
                <a:gd name="T67" fmla="*/ 369 h 512"/>
                <a:gd name="T68" fmla="*/ 98 w 512"/>
                <a:gd name="T69" fmla="*/ 415 h 512"/>
                <a:gd name="T70" fmla="*/ 144 w 512"/>
                <a:gd name="T71" fmla="*/ 450 h 512"/>
                <a:gd name="T72" fmla="*/ 197 w 512"/>
                <a:gd name="T73" fmla="*/ 472 h 512"/>
                <a:gd name="T74" fmla="*/ 256 w 512"/>
                <a:gd name="T75" fmla="*/ 480 h 512"/>
                <a:gd name="T76" fmla="*/ 316 w 512"/>
                <a:gd name="T77" fmla="*/ 472 h 512"/>
                <a:gd name="T78" fmla="*/ 369 w 512"/>
                <a:gd name="T79" fmla="*/ 450 h 512"/>
                <a:gd name="T80" fmla="*/ 415 w 512"/>
                <a:gd name="T81" fmla="*/ 415 h 512"/>
                <a:gd name="T82" fmla="*/ 450 w 512"/>
                <a:gd name="T83" fmla="*/ 369 h 512"/>
                <a:gd name="T84" fmla="*/ 472 w 512"/>
                <a:gd name="T85" fmla="*/ 316 h 512"/>
                <a:gd name="T86" fmla="*/ 480 w 512"/>
                <a:gd name="T87" fmla="*/ 256 h 512"/>
                <a:gd name="T88" fmla="*/ 472 w 512"/>
                <a:gd name="T89" fmla="*/ 197 h 512"/>
                <a:gd name="T90" fmla="*/ 450 w 512"/>
                <a:gd name="T91" fmla="*/ 144 h 512"/>
                <a:gd name="T92" fmla="*/ 415 w 512"/>
                <a:gd name="T93" fmla="*/ 98 h 512"/>
                <a:gd name="T94" fmla="*/ 369 w 512"/>
                <a:gd name="T95" fmla="*/ 63 h 512"/>
                <a:gd name="T96" fmla="*/ 316 w 512"/>
                <a:gd name="T97" fmla="*/ 40 h 512"/>
                <a:gd name="T98" fmla="*/ 256 w 512"/>
                <a:gd name="T99" fmla="*/ 32 h 512"/>
                <a:gd name="T100" fmla="*/ 256 w 512"/>
                <a:gd name="T101" fmla="*/ 256 h 512"/>
                <a:gd name="T102" fmla="*/ 256 w 512"/>
                <a:gd name="T103" fmla="*/ 96 h 512"/>
                <a:gd name="T104" fmla="*/ 224 w 512"/>
                <a:gd name="T105" fmla="*/ 96 h 512"/>
                <a:gd name="T106" fmla="*/ 224 w 512"/>
                <a:gd name="T107" fmla="*/ 288 h 512"/>
                <a:gd name="T108" fmla="*/ 352 w 512"/>
                <a:gd name="T109" fmla="*/ 288 h 512"/>
                <a:gd name="T110" fmla="*/ 352 w 512"/>
                <a:gd name="T111" fmla="*/ 256 h 512"/>
                <a:gd name="T112" fmla="*/ 256 w 512"/>
                <a:gd name="T11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2" h="512">
                  <a:moveTo>
                    <a:pt x="256" y="512"/>
                  </a:moveTo>
                  <a:cubicBezTo>
                    <a:pt x="233" y="512"/>
                    <a:pt x="210" y="509"/>
                    <a:pt x="188" y="503"/>
                  </a:cubicBezTo>
                  <a:cubicBezTo>
                    <a:pt x="167" y="497"/>
                    <a:pt x="146" y="489"/>
                    <a:pt x="127" y="478"/>
                  </a:cubicBezTo>
                  <a:cubicBezTo>
                    <a:pt x="108" y="467"/>
                    <a:pt x="91" y="453"/>
                    <a:pt x="75" y="438"/>
                  </a:cubicBezTo>
                  <a:cubicBezTo>
                    <a:pt x="60" y="422"/>
                    <a:pt x="46" y="405"/>
                    <a:pt x="35" y="386"/>
                  </a:cubicBezTo>
                  <a:cubicBezTo>
                    <a:pt x="24" y="367"/>
                    <a:pt x="16" y="346"/>
                    <a:pt x="10" y="324"/>
                  </a:cubicBezTo>
                  <a:cubicBezTo>
                    <a:pt x="4" y="303"/>
                    <a:pt x="0" y="280"/>
                    <a:pt x="0" y="256"/>
                  </a:cubicBezTo>
                  <a:cubicBezTo>
                    <a:pt x="0" y="233"/>
                    <a:pt x="4" y="210"/>
                    <a:pt x="10" y="188"/>
                  </a:cubicBezTo>
                  <a:cubicBezTo>
                    <a:pt x="16" y="167"/>
                    <a:pt x="24" y="146"/>
                    <a:pt x="35" y="127"/>
                  </a:cubicBezTo>
                  <a:cubicBezTo>
                    <a:pt x="46" y="108"/>
                    <a:pt x="60" y="91"/>
                    <a:pt x="75" y="75"/>
                  </a:cubicBezTo>
                  <a:cubicBezTo>
                    <a:pt x="91" y="60"/>
                    <a:pt x="108" y="46"/>
                    <a:pt x="127" y="35"/>
                  </a:cubicBezTo>
                  <a:cubicBezTo>
                    <a:pt x="146" y="24"/>
                    <a:pt x="167" y="16"/>
                    <a:pt x="188" y="10"/>
                  </a:cubicBezTo>
                  <a:cubicBezTo>
                    <a:pt x="210" y="4"/>
                    <a:pt x="233" y="0"/>
                    <a:pt x="256" y="0"/>
                  </a:cubicBezTo>
                  <a:cubicBezTo>
                    <a:pt x="280" y="0"/>
                    <a:pt x="303" y="4"/>
                    <a:pt x="324" y="10"/>
                  </a:cubicBezTo>
                  <a:cubicBezTo>
                    <a:pt x="346" y="16"/>
                    <a:pt x="367" y="24"/>
                    <a:pt x="386" y="35"/>
                  </a:cubicBezTo>
                  <a:cubicBezTo>
                    <a:pt x="405" y="46"/>
                    <a:pt x="422" y="60"/>
                    <a:pt x="438" y="75"/>
                  </a:cubicBezTo>
                  <a:cubicBezTo>
                    <a:pt x="453" y="91"/>
                    <a:pt x="467" y="108"/>
                    <a:pt x="478" y="127"/>
                  </a:cubicBezTo>
                  <a:cubicBezTo>
                    <a:pt x="489" y="146"/>
                    <a:pt x="497" y="167"/>
                    <a:pt x="503" y="188"/>
                  </a:cubicBezTo>
                  <a:cubicBezTo>
                    <a:pt x="509" y="210"/>
                    <a:pt x="512" y="233"/>
                    <a:pt x="512" y="256"/>
                  </a:cubicBezTo>
                  <a:cubicBezTo>
                    <a:pt x="512" y="280"/>
                    <a:pt x="509" y="303"/>
                    <a:pt x="503" y="325"/>
                  </a:cubicBezTo>
                  <a:cubicBezTo>
                    <a:pt x="497" y="346"/>
                    <a:pt x="489" y="367"/>
                    <a:pt x="478" y="386"/>
                  </a:cubicBezTo>
                  <a:cubicBezTo>
                    <a:pt x="467" y="405"/>
                    <a:pt x="453" y="422"/>
                    <a:pt x="438" y="438"/>
                  </a:cubicBezTo>
                  <a:cubicBezTo>
                    <a:pt x="422" y="453"/>
                    <a:pt x="405" y="467"/>
                    <a:pt x="386" y="478"/>
                  </a:cubicBezTo>
                  <a:cubicBezTo>
                    <a:pt x="367" y="489"/>
                    <a:pt x="346" y="497"/>
                    <a:pt x="324" y="503"/>
                  </a:cubicBezTo>
                  <a:cubicBezTo>
                    <a:pt x="303" y="509"/>
                    <a:pt x="280" y="512"/>
                    <a:pt x="256" y="512"/>
                  </a:cubicBezTo>
                  <a:close/>
                  <a:moveTo>
                    <a:pt x="256" y="32"/>
                  </a:moveTo>
                  <a:cubicBezTo>
                    <a:pt x="236" y="32"/>
                    <a:pt x="216" y="35"/>
                    <a:pt x="197" y="40"/>
                  </a:cubicBezTo>
                  <a:cubicBezTo>
                    <a:pt x="178" y="46"/>
                    <a:pt x="160" y="53"/>
                    <a:pt x="144" y="63"/>
                  </a:cubicBezTo>
                  <a:cubicBezTo>
                    <a:pt x="127" y="73"/>
                    <a:pt x="112" y="85"/>
                    <a:pt x="98" y="98"/>
                  </a:cubicBezTo>
                  <a:cubicBezTo>
                    <a:pt x="85" y="112"/>
                    <a:pt x="73" y="127"/>
                    <a:pt x="63" y="144"/>
                  </a:cubicBezTo>
                  <a:cubicBezTo>
                    <a:pt x="53" y="160"/>
                    <a:pt x="46" y="178"/>
                    <a:pt x="40" y="197"/>
                  </a:cubicBezTo>
                  <a:cubicBezTo>
                    <a:pt x="35" y="216"/>
                    <a:pt x="32" y="236"/>
                    <a:pt x="32" y="256"/>
                  </a:cubicBezTo>
                  <a:cubicBezTo>
                    <a:pt x="32" y="277"/>
                    <a:pt x="35" y="297"/>
                    <a:pt x="40" y="316"/>
                  </a:cubicBezTo>
                  <a:cubicBezTo>
                    <a:pt x="46" y="335"/>
                    <a:pt x="53" y="353"/>
                    <a:pt x="63" y="369"/>
                  </a:cubicBezTo>
                  <a:cubicBezTo>
                    <a:pt x="73" y="386"/>
                    <a:pt x="85" y="401"/>
                    <a:pt x="98" y="415"/>
                  </a:cubicBezTo>
                  <a:cubicBezTo>
                    <a:pt x="112" y="428"/>
                    <a:pt x="127" y="440"/>
                    <a:pt x="144" y="450"/>
                  </a:cubicBezTo>
                  <a:cubicBezTo>
                    <a:pt x="160" y="460"/>
                    <a:pt x="178" y="467"/>
                    <a:pt x="197" y="472"/>
                  </a:cubicBezTo>
                  <a:cubicBezTo>
                    <a:pt x="216" y="478"/>
                    <a:pt x="236" y="480"/>
                    <a:pt x="256" y="480"/>
                  </a:cubicBezTo>
                  <a:cubicBezTo>
                    <a:pt x="277" y="480"/>
                    <a:pt x="297" y="478"/>
                    <a:pt x="316" y="472"/>
                  </a:cubicBezTo>
                  <a:cubicBezTo>
                    <a:pt x="335" y="467"/>
                    <a:pt x="353" y="460"/>
                    <a:pt x="369" y="450"/>
                  </a:cubicBezTo>
                  <a:cubicBezTo>
                    <a:pt x="386" y="440"/>
                    <a:pt x="401" y="428"/>
                    <a:pt x="415" y="415"/>
                  </a:cubicBezTo>
                  <a:cubicBezTo>
                    <a:pt x="428" y="401"/>
                    <a:pt x="440" y="386"/>
                    <a:pt x="450" y="369"/>
                  </a:cubicBezTo>
                  <a:cubicBezTo>
                    <a:pt x="460" y="353"/>
                    <a:pt x="467" y="335"/>
                    <a:pt x="472" y="316"/>
                  </a:cubicBezTo>
                  <a:cubicBezTo>
                    <a:pt x="478" y="297"/>
                    <a:pt x="480" y="277"/>
                    <a:pt x="480" y="256"/>
                  </a:cubicBezTo>
                  <a:cubicBezTo>
                    <a:pt x="480" y="236"/>
                    <a:pt x="478" y="216"/>
                    <a:pt x="472" y="197"/>
                  </a:cubicBezTo>
                  <a:cubicBezTo>
                    <a:pt x="467" y="178"/>
                    <a:pt x="460" y="160"/>
                    <a:pt x="450" y="144"/>
                  </a:cubicBezTo>
                  <a:cubicBezTo>
                    <a:pt x="440" y="127"/>
                    <a:pt x="428" y="112"/>
                    <a:pt x="415" y="98"/>
                  </a:cubicBezTo>
                  <a:cubicBezTo>
                    <a:pt x="401" y="85"/>
                    <a:pt x="386" y="73"/>
                    <a:pt x="369" y="63"/>
                  </a:cubicBezTo>
                  <a:cubicBezTo>
                    <a:pt x="353" y="53"/>
                    <a:pt x="335" y="46"/>
                    <a:pt x="316" y="40"/>
                  </a:cubicBezTo>
                  <a:cubicBezTo>
                    <a:pt x="297" y="35"/>
                    <a:pt x="277" y="32"/>
                    <a:pt x="256" y="32"/>
                  </a:cubicBezTo>
                  <a:close/>
                  <a:moveTo>
                    <a:pt x="256" y="256"/>
                  </a:moveTo>
                  <a:lnTo>
                    <a:pt x="256" y="96"/>
                  </a:lnTo>
                  <a:lnTo>
                    <a:pt x="224" y="96"/>
                  </a:lnTo>
                  <a:lnTo>
                    <a:pt x="224" y="288"/>
                  </a:lnTo>
                  <a:lnTo>
                    <a:pt x="352" y="288"/>
                  </a:lnTo>
                  <a:lnTo>
                    <a:pt x="352" y="256"/>
                  </a:lnTo>
                  <a:lnTo>
                    <a:pt x="256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ED0BC71-5330-4CAA-83C3-F6BD74E2841D}"/>
              </a:ext>
            </a:extLst>
          </p:cNvPr>
          <p:cNvSpPr txBox="1"/>
          <p:nvPr/>
        </p:nvSpPr>
        <p:spPr>
          <a:xfrm>
            <a:off x="8947571" y="2686657"/>
            <a:ext cx="2464777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POST ?</a:t>
            </a:r>
            <a:r>
              <a:rPr lang="en-US" sz="1200" i="1" dirty="0" err="1">
                <a:solidFill>
                  <a:schemeClr val="tx2"/>
                </a:solidFill>
              </a:rPr>
              <a:t>validationToken</a:t>
            </a:r>
            <a:r>
              <a:rPr lang="en-US" sz="1200" i="1" dirty="0">
                <a:solidFill>
                  <a:schemeClr val="tx2"/>
                </a:solidFill>
              </a:rPr>
              <a:t>=XYZ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A207BD-4E87-46D7-80BB-A595C310AE33}"/>
              </a:ext>
            </a:extLst>
          </p:cNvPr>
          <p:cNvSpPr txBox="1"/>
          <p:nvPr/>
        </p:nvSpPr>
        <p:spPr>
          <a:xfrm>
            <a:off x="6988579" y="3292196"/>
            <a:ext cx="2171748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200 OK + token in body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F06E2B7-96D2-4EA0-BF4A-6F9AFD36D33B}"/>
              </a:ext>
            </a:extLst>
          </p:cNvPr>
          <p:cNvCxnSpPr>
            <a:cxnSpLocks/>
          </p:cNvCxnSpPr>
          <p:nvPr/>
        </p:nvCxnSpPr>
        <p:spPr>
          <a:xfrm flipH="1">
            <a:off x="783423" y="3839746"/>
            <a:ext cx="10762289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F309B67-5960-43F9-A565-D70C2E879712}"/>
              </a:ext>
            </a:extLst>
          </p:cNvPr>
          <p:cNvSpPr txBox="1"/>
          <p:nvPr/>
        </p:nvSpPr>
        <p:spPr>
          <a:xfrm>
            <a:off x="8453015" y="3844234"/>
            <a:ext cx="3008259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201 CREATED + subscription in body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2573F42-EA59-4D70-9354-83B1FC23621E}"/>
              </a:ext>
            </a:extLst>
          </p:cNvPr>
          <p:cNvCxnSpPr>
            <a:cxnSpLocks/>
          </p:cNvCxnSpPr>
          <p:nvPr/>
        </p:nvCxnSpPr>
        <p:spPr>
          <a:xfrm flipH="1">
            <a:off x="6209230" y="5054803"/>
            <a:ext cx="5167607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7232E08-4D1D-4ECB-824F-CF847665AEE7}"/>
              </a:ext>
            </a:extLst>
          </p:cNvPr>
          <p:cNvCxnSpPr>
            <a:cxnSpLocks/>
          </p:cNvCxnSpPr>
          <p:nvPr/>
        </p:nvCxnSpPr>
        <p:spPr>
          <a:xfrm flipH="1">
            <a:off x="6313033" y="4808725"/>
            <a:ext cx="5219071" cy="867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05CC9D9-75D8-4671-B201-3F086C45753B}"/>
              </a:ext>
            </a:extLst>
          </p:cNvPr>
          <p:cNvSpPr txBox="1"/>
          <p:nvPr/>
        </p:nvSpPr>
        <p:spPr>
          <a:xfrm>
            <a:off x="6988579" y="4457860"/>
            <a:ext cx="2464777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POST + notifications in body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31B890E-D3E5-4221-8D43-D255C942422C}"/>
              </a:ext>
            </a:extLst>
          </p:cNvPr>
          <p:cNvSpPr txBox="1"/>
          <p:nvPr/>
        </p:nvSpPr>
        <p:spPr>
          <a:xfrm>
            <a:off x="6988579" y="5063399"/>
            <a:ext cx="158896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202 ACCEPTED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77E342A-B059-4FF0-ACF3-8F8CD005F12A}"/>
              </a:ext>
            </a:extLst>
          </p:cNvPr>
          <p:cNvCxnSpPr>
            <a:cxnSpLocks/>
          </p:cNvCxnSpPr>
          <p:nvPr/>
        </p:nvCxnSpPr>
        <p:spPr>
          <a:xfrm>
            <a:off x="6364497" y="6228374"/>
            <a:ext cx="5167607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027AC52-1066-4B84-92A2-B85B1BE816C7}"/>
              </a:ext>
            </a:extLst>
          </p:cNvPr>
          <p:cNvCxnSpPr>
            <a:cxnSpLocks/>
          </p:cNvCxnSpPr>
          <p:nvPr/>
        </p:nvCxnSpPr>
        <p:spPr>
          <a:xfrm>
            <a:off x="6183497" y="5982296"/>
            <a:ext cx="5219071" cy="867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C746D0A-BECA-4D36-B49C-0AB15F0ACDAD}"/>
              </a:ext>
            </a:extLst>
          </p:cNvPr>
          <p:cNvSpPr txBox="1"/>
          <p:nvPr/>
        </p:nvSpPr>
        <p:spPr>
          <a:xfrm>
            <a:off x="6988579" y="5631431"/>
            <a:ext cx="1440587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GET resource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1D27BAD-5C7C-4AA2-ACCA-38E6C908BD28}"/>
              </a:ext>
            </a:extLst>
          </p:cNvPr>
          <p:cNvSpPr txBox="1"/>
          <p:nvPr/>
        </p:nvSpPr>
        <p:spPr>
          <a:xfrm>
            <a:off x="6988579" y="6236970"/>
            <a:ext cx="1825628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HTTP 200 OK + resource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87194DE-0057-4A23-B8C2-42875D27F8FF}"/>
              </a:ext>
            </a:extLst>
          </p:cNvPr>
          <p:cNvSpPr/>
          <p:nvPr/>
        </p:nvSpPr>
        <p:spPr bwMode="auto">
          <a:xfrm>
            <a:off x="4738694" y="4949990"/>
            <a:ext cx="1427803" cy="527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Subscription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timeout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F8EF442-6F38-446F-BB1C-7EF5077DDBE0}"/>
              </a:ext>
            </a:extLst>
          </p:cNvPr>
          <p:cNvGrpSpPr/>
          <p:nvPr/>
        </p:nvGrpSpPr>
        <p:grpSpPr>
          <a:xfrm>
            <a:off x="4498842" y="4949989"/>
            <a:ext cx="527602" cy="527600"/>
            <a:chOff x="4963878" y="4740417"/>
            <a:chExt cx="527602" cy="52760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C651022-8D97-4F5A-8AA4-3EADF478E243}"/>
                </a:ext>
              </a:extLst>
            </p:cNvPr>
            <p:cNvSpPr/>
            <p:nvPr/>
          </p:nvSpPr>
          <p:spPr bwMode="auto">
            <a:xfrm>
              <a:off x="4963878" y="4740417"/>
              <a:ext cx="527602" cy="527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328A47DD-782F-4623-B77C-23D265869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442" y="4839181"/>
              <a:ext cx="350472" cy="330072"/>
            </a:xfrm>
            <a:custGeom>
              <a:avLst/>
              <a:gdLst>
                <a:gd name="T0" fmla="*/ 256 w 512"/>
                <a:gd name="T1" fmla="*/ 512 h 512"/>
                <a:gd name="T2" fmla="*/ 188 w 512"/>
                <a:gd name="T3" fmla="*/ 503 h 512"/>
                <a:gd name="T4" fmla="*/ 127 w 512"/>
                <a:gd name="T5" fmla="*/ 478 h 512"/>
                <a:gd name="T6" fmla="*/ 75 w 512"/>
                <a:gd name="T7" fmla="*/ 438 h 512"/>
                <a:gd name="T8" fmla="*/ 35 w 512"/>
                <a:gd name="T9" fmla="*/ 386 h 512"/>
                <a:gd name="T10" fmla="*/ 10 w 512"/>
                <a:gd name="T11" fmla="*/ 324 h 512"/>
                <a:gd name="T12" fmla="*/ 0 w 512"/>
                <a:gd name="T13" fmla="*/ 256 h 512"/>
                <a:gd name="T14" fmla="*/ 10 w 512"/>
                <a:gd name="T15" fmla="*/ 188 h 512"/>
                <a:gd name="T16" fmla="*/ 35 w 512"/>
                <a:gd name="T17" fmla="*/ 127 h 512"/>
                <a:gd name="T18" fmla="*/ 75 w 512"/>
                <a:gd name="T19" fmla="*/ 75 h 512"/>
                <a:gd name="T20" fmla="*/ 127 w 512"/>
                <a:gd name="T21" fmla="*/ 35 h 512"/>
                <a:gd name="T22" fmla="*/ 188 w 512"/>
                <a:gd name="T23" fmla="*/ 10 h 512"/>
                <a:gd name="T24" fmla="*/ 256 w 512"/>
                <a:gd name="T25" fmla="*/ 0 h 512"/>
                <a:gd name="T26" fmla="*/ 324 w 512"/>
                <a:gd name="T27" fmla="*/ 10 h 512"/>
                <a:gd name="T28" fmla="*/ 386 w 512"/>
                <a:gd name="T29" fmla="*/ 35 h 512"/>
                <a:gd name="T30" fmla="*/ 438 w 512"/>
                <a:gd name="T31" fmla="*/ 75 h 512"/>
                <a:gd name="T32" fmla="*/ 478 w 512"/>
                <a:gd name="T33" fmla="*/ 127 h 512"/>
                <a:gd name="T34" fmla="*/ 503 w 512"/>
                <a:gd name="T35" fmla="*/ 188 h 512"/>
                <a:gd name="T36" fmla="*/ 512 w 512"/>
                <a:gd name="T37" fmla="*/ 256 h 512"/>
                <a:gd name="T38" fmla="*/ 503 w 512"/>
                <a:gd name="T39" fmla="*/ 325 h 512"/>
                <a:gd name="T40" fmla="*/ 478 w 512"/>
                <a:gd name="T41" fmla="*/ 386 h 512"/>
                <a:gd name="T42" fmla="*/ 438 w 512"/>
                <a:gd name="T43" fmla="*/ 438 h 512"/>
                <a:gd name="T44" fmla="*/ 386 w 512"/>
                <a:gd name="T45" fmla="*/ 478 h 512"/>
                <a:gd name="T46" fmla="*/ 324 w 512"/>
                <a:gd name="T47" fmla="*/ 503 h 512"/>
                <a:gd name="T48" fmla="*/ 256 w 512"/>
                <a:gd name="T49" fmla="*/ 512 h 512"/>
                <a:gd name="T50" fmla="*/ 256 w 512"/>
                <a:gd name="T51" fmla="*/ 32 h 512"/>
                <a:gd name="T52" fmla="*/ 197 w 512"/>
                <a:gd name="T53" fmla="*/ 40 h 512"/>
                <a:gd name="T54" fmla="*/ 144 w 512"/>
                <a:gd name="T55" fmla="*/ 63 h 512"/>
                <a:gd name="T56" fmla="*/ 98 w 512"/>
                <a:gd name="T57" fmla="*/ 98 h 512"/>
                <a:gd name="T58" fmla="*/ 63 w 512"/>
                <a:gd name="T59" fmla="*/ 144 h 512"/>
                <a:gd name="T60" fmla="*/ 40 w 512"/>
                <a:gd name="T61" fmla="*/ 197 h 512"/>
                <a:gd name="T62" fmla="*/ 32 w 512"/>
                <a:gd name="T63" fmla="*/ 256 h 512"/>
                <a:gd name="T64" fmla="*/ 40 w 512"/>
                <a:gd name="T65" fmla="*/ 316 h 512"/>
                <a:gd name="T66" fmla="*/ 63 w 512"/>
                <a:gd name="T67" fmla="*/ 369 h 512"/>
                <a:gd name="T68" fmla="*/ 98 w 512"/>
                <a:gd name="T69" fmla="*/ 415 h 512"/>
                <a:gd name="T70" fmla="*/ 144 w 512"/>
                <a:gd name="T71" fmla="*/ 450 h 512"/>
                <a:gd name="T72" fmla="*/ 197 w 512"/>
                <a:gd name="T73" fmla="*/ 472 h 512"/>
                <a:gd name="T74" fmla="*/ 256 w 512"/>
                <a:gd name="T75" fmla="*/ 480 h 512"/>
                <a:gd name="T76" fmla="*/ 316 w 512"/>
                <a:gd name="T77" fmla="*/ 472 h 512"/>
                <a:gd name="T78" fmla="*/ 369 w 512"/>
                <a:gd name="T79" fmla="*/ 450 h 512"/>
                <a:gd name="T80" fmla="*/ 415 w 512"/>
                <a:gd name="T81" fmla="*/ 415 h 512"/>
                <a:gd name="T82" fmla="*/ 450 w 512"/>
                <a:gd name="T83" fmla="*/ 369 h 512"/>
                <a:gd name="T84" fmla="*/ 472 w 512"/>
                <a:gd name="T85" fmla="*/ 316 h 512"/>
                <a:gd name="T86" fmla="*/ 480 w 512"/>
                <a:gd name="T87" fmla="*/ 256 h 512"/>
                <a:gd name="T88" fmla="*/ 472 w 512"/>
                <a:gd name="T89" fmla="*/ 197 h 512"/>
                <a:gd name="T90" fmla="*/ 450 w 512"/>
                <a:gd name="T91" fmla="*/ 144 h 512"/>
                <a:gd name="T92" fmla="*/ 415 w 512"/>
                <a:gd name="T93" fmla="*/ 98 h 512"/>
                <a:gd name="T94" fmla="*/ 369 w 512"/>
                <a:gd name="T95" fmla="*/ 63 h 512"/>
                <a:gd name="T96" fmla="*/ 316 w 512"/>
                <a:gd name="T97" fmla="*/ 40 h 512"/>
                <a:gd name="T98" fmla="*/ 256 w 512"/>
                <a:gd name="T99" fmla="*/ 32 h 512"/>
                <a:gd name="T100" fmla="*/ 256 w 512"/>
                <a:gd name="T101" fmla="*/ 256 h 512"/>
                <a:gd name="T102" fmla="*/ 256 w 512"/>
                <a:gd name="T103" fmla="*/ 96 h 512"/>
                <a:gd name="T104" fmla="*/ 224 w 512"/>
                <a:gd name="T105" fmla="*/ 96 h 512"/>
                <a:gd name="T106" fmla="*/ 224 w 512"/>
                <a:gd name="T107" fmla="*/ 288 h 512"/>
                <a:gd name="T108" fmla="*/ 352 w 512"/>
                <a:gd name="T109" fmla="*/ 288 h 512"/>
                <a:gd name="T110" fmla="*/ 352 w 512"/>
                <a:gd name="T111" fmla="*/ 256 h 512"/>
                <a:gd name="T112" fmla="*/ 256 w 512"/>
                <a:gd name="T11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2" h="512">
                  <a:moveTo>
                    <a:pt x="256" y="512"/>
                  </a:moveTo>
                  <a:cubicBezTo>
                    <a:pt x="233" y="512"/>
                    <a:pt x="210" y="509"/>
                    <a:pt x="188" y="503"/>
                  </a:cubicBezTo>
                  <a:cubicBezTo>
                    <a:pt x="167" y="497"/>
                    <a:pt x="146" y="489"/>
                    <a:pt x="127" y="478"/>
                  </a:cubicBezTo>
                  <a:cubicBezTo>
                    <a:pt x="108" y="467"/>
                    <a:pt x="91" y="453"/>
                    <a:pt x="75" y="438"/>
                  </a:cubicBezTo>
                  <a:cubicBezTo>
                    <a:pt x="60" y="422"/>
                    <a:pt x="46" y="405"/>
                    <a:pt x="35" y="386"/>
                  </a:cubicBezTo>
                  <a:cubicBezTo>
                    <a:pt x="24" y="367"/>
                    <a:pt x="16" y="346"/>
                    <a:pt x="10" y="324"/>
                  </a:cubicBezTo>
                  <a:cubicBezTo>
                    <a:pt x="4" y="303"/>
                    <a:pt x="0" y="280"/>
                    <a:pt x="0" y="256"/>
                  </a:cubicBezTo>
                  <a:cubicBezTo>
                    <a:pt x="0" y="233"/>
                    <a:pt x="4" y="210"/>
                    <a:pt x="10" y="188"/>
                  </a:cubicBezTo>
                  <a:cubicBezTo>
                    <a:pt x="16" y="167"/>
                    <a:pt x="24" y="146"/>
                    <a:pt x="35" y="127"/>
                  </a:cubicBezTo>
                  <a:cubicBezTo>
                    <a:pt x="46" y="108"/>
                    <a:pt x="60" y="91"/>
                    <a:pt x="75" y="75"/>
                  </a:cubicBezTo>
                  <a:cubicBezTo>
                    <a:pt x="91" y="60"/>
                    <a:pt x="108" y="46"/>
                    <a:pt x="127" y="35"/>
                  </a:cubicBezTo>
                  <a:cubicBezTo>
                    <a:pt x="146" y="24"/>
                    <a:pt x="167" y="16"/>
                    <a:pt x="188" y="10"/>
                  </a:cubicBezTo>
                  <a:cubicBezTo>
                    <a:pt x="210" y="4"/>
                    <a:pt x="233" y="0"/>
                    <a:pt x="256" y="0"/>
                  </a:cubicBezTo>
                  <a:cubicBezTo>
                    <a:pt x="280" y="0"/>
                    <a:pt x="303" y="4"/>
                    <a:pt x="324" y="10"/>
                  </a:cubicBezTo>
                  <a:cubicBezTo>
                    <a:pt x="346" y="16"/>
                    <a:pt x="367" y="24"/>
                    <a:pt x="386" y="35"/>
                  </a:cubicBezTo>
                  <a:cubicBezTo>
                    <a:pt x="405" y="46"/>
                    <a:pt x="422" y="60"/>
                    <a:pt x="438" y="75"/>
                  </a:cubicBezTo>
                  <a:cubicBezTo>
                    <a:pt x="453" y="91"/>
                    <a:pt x="467" y="108"/>
                    <a:pt x="478" y="127"/>
                  </a:cubicBezTo>
                  <a:cubicBezTo>
                    <a:pt x="489" y="146"/>
                    <a:pt x="497" y="167"/>
                    <a:pt x="503" y="188"/>
                  </a:cubicBezTo>
                  <a:cubicBezTo>
                    <a:pt x="509" y="210"/>
                    <a:pt x="512" y="233"/>
                    <a:pt x="512" y="256"/>
                  </a:cubicBezTo>
                  <a:cubicBezTo>
                    <a:pt x="512" y="280"/>
                    <a:pt x="509" y="303"/>
                    <a:pt x="503" y="325"/>
                  </a:cubicBezTo>
                  <a:cubicBezTo>
                    <a:pt x="497" y="346"/>
                    <a:pt x="489" y="367"/>
                    <a:pt x="478" y="386"/>
                  </a:cubicBezTo>
                  <a:cubicBezTo>
                    <a:pt x="467" y="405"/>
                    <a:pt x="453" y="422"/>
                    <a:pt x="438" y="438"/>
                  </a:cubicBezTo>
                  <a:cubicBezTo>
                    <a:pt x="422" y="453"/>
                    <a:pt x="405" y="467"/>
                    <a:pt x="386" y="478"/>
                  </a:cubicBezTo>
                  <a:cubicBezTo>
                    <a:pt x="367" y="489"/>
                    <a:pt x="346" y="497"/>
                    <a:pt x="324" y="503"/>
                  </a:cubicBezTo>
                  <a:cubicBezTo>
                    <a:pt x="303" y="509"/>
                    <a:pt x="280" y="512"/>
                    <a:pt x="256" y="512"/>
                  </a:cubicBezTo>
                  <a:close/>
                  <a:moveTo>
                    <a:pt x="256" y="32"/>
                  </a:moveTo>
                  <a:cubicBezTo>
                    <a:pt x="236" y="32"/>
                    <a:pt x="216" y="35"/>
                    <a:pt x="197" y="40"/>
                  </a:cubicBezTo>
                  <a:cubicBezTo>
                    <a:pt x="178" y="46"/>
                    <a:pt x="160" y="53"/>
                    <a:pt x="144" y="63"/>
                  </a:cubicBezTo>
                  <a:cubicBezTo>
                    <a:pt x="127" y="73"/>
                    <a:pt x="112" y="85"/>
                    <a:pt x="98" y="98"/>
                  </a:cubicBezTo>
                  <a:cubicBezTo>
                    <a:pt x="85" y="112"/>
                    <a:pt x="73" y="127"/>
                    <a:pt x="63" y="144"/>
                  </a:cubicBezTo>
                  <a:cubicBezTo>
                    <a:pt x="53" y="160"/>
                    <a:pt x="46" y="178"/>
                    <a:pt x="40" y="197"/>
                  </a:cubicBezTo>
                  <a:cubicBezTo>
                    <a:pt x="35" y="216"/>
                    <a:pt x="32" y="236"/>
                    <a:pt x="32" y="256"/>
                  </a:cubicBezTo>
                  <a:cubicBezTo>
                    <a:pt x="32" y="277"/>
                    <a:pt x="35" y="297"/>
                    <a:pt x="40" y="316"/>
                  </a:cubicBezTo>
                  <a:cubicBezTo>
                    <a:pt x="46" y="335"/>
                    <a:pt x="53" y="353"/>
                    <a:pt x="63" y="369"/>
                  </a:cubicBezTo>
                  <a:cubicBezTo>
                    <a:pt x="73" y="386"/>
                    <a:pt x="85" y="401"/>
                    <a:pt x="98" y="415"/>
                  </a:cubicBezTo>
                  <a:cubicBezTo>
                    <a:pt x="112" y="428"/>
                    <a:pt x="127" y="440"/>
                    <a:pt x="144" y="450"/>
                  </a:cubicBezTo>
                  <a:cubicBezTo>
                    <a:pt x="160" y="460"/>
                    <a:pt x="178" y="467"/>
                    <a:pt x="197" y="472"/>
                  </a:cubicBezTo>
                  <a:cubicBezTo>
                    <a:pt x="216" y="478"/>
                    <a:pt x="236" y="480"/>
                    <a:pt x="256" y="480"/>
                  </a:cubicBezTo>
                  <a:cubicBezTo>
                    <a:pt x="277" y="480"/>
                    <a:pt x="297" y="478"/>
                    <a:pt x="316" y="472"/>
                  </a:cubicBezTo>
                  <a:cubicBezTo>
                    <a:pt x="335" y="467"/>
                    <a:pt x="353" y="460"/>
                    <a:pt x="369" y="450"/>
                  </a:cubicBezTo>
                  <a:cubicBezTo>
                    <a:pt x="386" y="440"/>
                    <a:pt x="401" y="428"/>
                    <a:pt x="415" y="415"/>
                  </a:cubicBezTo>
                  <a:cubicBezTo>
                    <a:pt x="428" y="401"/>
                    <a:pt x="440" y="386"/>
                    <a:pt x="450" y="369"/>
                  </a:cubicBezTo>
                  <a:cubicBezTo>
                    <a:pt x="460" y="353"/>
                    <a:pt x="467" y="335"/>
                    <a:pt x="472" y="316"/>
                  </a:cubicBezTo>
                  <a:cubicBezTo>
                    <a:pt x="478" y="297"/>
                    <a:pt x="480" y="277"/>
                    <a:pt x="480" y="256"/>
                  </a:cubicBezTo>
                  <a:cubicBezTo>
                    <a:pt x="480" y="236"/>
                    <a:pt x="478" y="216"/>
                    <a:pt x="472" y="197"/>
                  </a:cubicBezTo>
                  <a:cubicBezTo>
                    <a:pt x="467" y="178"/>
                    <a:pt x="460" y="160"/>
                    <a:pt x="450" y="144"/>
                  </a:cubicBezTo>
                  <a:cubicBezTo>
                    <a:pt x="440" y="127"/>
                    <a:pt x="428" y="112"/>
                    <a:pt x="415" y="98"/>
                  </a:cubicBezTo>
                  <a:cubicBezTo>
                    <a:pt x="401" y="85"/>
                    <a:pt x="386" y="73"/>
                    <a:pt x="369" y="63"/>
                  </a:cubicBezTo>
                  <a:cubicBezTo>
                    <a:pt x="353" y="53"/>
                    <a:pt x="335" y="46"/>
                    <a:pt x="316" y="40"/>
                  </a:cubicBezTo>
                  <a:cubicBezTo>
                    <a:pt x="297" y="35"/>
                    <a:pt x="277" y="32"/>
                    <a:pt x="256" y="32"/>
                  </a:cubicBezTo>
                  <a:close/>
                  <a:moveTo>
                    <a:pt x="256" y="256"/>
                  </a:moveTo>
                  <a:lnTo>
                    <a:pt x="256" y="96"/>
                  </a:lnTo>
                  <a:lnTo>
                    <a:pt x="224" y="96"/>
                  </a:lnTo>
                  <a:lnTo>
                    <a:pt x="224" y="288"/>
                  </a:lnTo>
                  <a:lnTo>
                    <a:pt x="352" y="288"/>
                  </a:lnTo>
                  <a:lnTo>
                    <a:pt x="352" y="256"/>
                  </a:lnTo>
                  <a:lnTo>
                    <a:pt x="256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760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webhook</a:t>
            </a:r>
            <a:r>
              <a:rPr lang="en-US" dirty="0"/>
              <a:t>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825625"/>
            <a:ext cx="5184775" cy="4041775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Subscriptions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Application sends a subscription request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Microsoft Graph responds with HTTP 201 – Created and a subscription object in the body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Microsoft Graph sends notifications to the HTTPS endpoint during the lifetime of the subscription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Subscriptions require read permission to the resource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Expiration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Subscriptions expire (time varies)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Applications must renew subscription requests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latin typeface="+mn-lt"/>
              </a:rPr>
              <a:t>Applications can unsubscribe from subscriptions</a:t>
            </a:r>
          </a:p>
        </p:txBody>
      </p:sp>
      <p:graphicFrame>
        <p:nvGraphicFramePr>
          <p:cNvPr id="5" name="Table Placeholder 13">
            <a:extLst>
              <a:ext uri="{FF2B5EF4-FFF2-40B4-BE49-F238E27FC236}">
                <a16:creationId xmlns:a16="http://schemas.microsoft.com/office/drawing/2014/main" id="{6D655F1F-EA7D-4C59-A831-7B1D2D49B0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321065"/>
              </p:ext>
            </p:extLst>
          </p:nvPr>
        </p:nvGraphicFramePr>
        <p:xfrm>
          <a:off x="5960961" y="2133021"/>
          <a:ext cx="5914663" cy="3426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645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3066018">
                  <a:extLst>
                    <a:ext uri="{9D8B030D-6E8A-4147-A177-3AD203B41FA5}">
                      <a16:colId xmlns:a16="http://schemas.microsoft.com/office/drawing/2014/main" val="2560604071"/>
                    </a:ext>
                  </a:extLst>
                </a:gridCol>
              </a:tblGrid>
              <a:tr h="890095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Permission type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Supported resource types in Microsoft Graph v1.0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845334">
                <a:tc>
                  <a:txBody>
                    <a:bodyPr/>
                    <a:lstStyle/>
                    <a:p>
                      <a:r>
                        <a:rPr lang="en-US" sz="1600" dirty="0"/>
                        <a:t>Delegated – work or school account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Contact, conversation, drive, event, message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845334">
                <a:tc>
                  <a:txBody>
                    <a:bodyPr/>
                    <a:lstStyle/>
                    <a:p>
                      <a:r>
                        <a:rPr lang="en-US" sz="1600" dirty="0"/>
                        <a:t>Delegated – personal Microsoft account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845334"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Contact, conversation, event, message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7873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Placeholder 13">
            <a:extLst>
              <a:ext uri="{FF2B5EF4-FFF2-40B4-BE49-F238E27FC236}">
                <a16:creationId xmlns:a16="http://schemas.microsoft.com/office/drawing/2014/main" id="{50CE184C-52C0-40EB-A852-0CC63BF772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021043"/>
              </p:ext>
            </p:extLst>
          </p:nvPr>
        </p:nvGraphicFramePr>
        <p:xfrm>
          <a:off x="465138" y="1737360"/>
          <a:ext cx="11533187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4662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5978525">
                  <a:extLst>
                    <a:ext uri="{9D8B030D-6E8A-4147-A177-3AD203B41FA5}">
                      <a16:colId xmlns:a16="http://schemas.microsoft.com/office/drawing/2014/main" val="2560604071"/>
                    </a:ext>
                  </a:extLst>
                </a:gridCol>
              </a:tblGrid>
              <a:tr h="66152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Resource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Maximum expiration time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Mail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Calendar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Contacts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Group conversations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4230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81525"/>
                  </a:ext>
                </a:extLst>
              </a:tr>
              <a:tr h="6540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Drive root items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86400 minutes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56658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D10A136-8C7C-4DAE-BF64-9D40FB1E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expiration times per resource</a:t>
            </a:r>
          </a:p>
        </p:txBody>
      </p:sp>
    </p:spTree>
    <p:extLst>
      <p:ext uri="{BB962C8B-B14F-4D97-AF65-F5344CB8AC3E}">
        <p14:creationId xmlns:p14="http://schemas.microsoft.com/office/powerpoint/2010/main" val="33891486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B90D9-A7E2-4971-B151-5C82D625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33" t="29355" r="46268"/>
          <a:stretch/>
        </p:blipFill>
        <p:spPr>
          <a:xfrm flipH="1">
            <a:off x="5887091" y="0"/>
            <a:ext cx="6549383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MessageCard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Playground app has useful samples to draw from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Customize samples or load your own samples to visualize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Send emails to yourself to test in mail clients</a:t>
            </a:r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867</Words>
  <Application>Microsoft Macintosh PowerPoint</Application>
  <PresentationFormat>Custom</PresentationFormat>
  <Paragraphs>126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Microsoft Graph Capabilities</vt:lpstr>
      <vt:lpstr>PowerPoint Presentation</vt:lpstr>
      <vt:lpstr>Microsoft Graph webhook subscriptions – high level overview</vt:lpstr>
      <vt:lpstr>Token validation and notification responses</vt:lpstr>
      <vt:lpstr>Understanding webhook apps</vt:lpstr>
      <vt:lpstr>Maximum expiration times per resource</vt:lpstr>
      <vt:lpstr>Demo</vt:lpstr>
      <vt:lpstr>Summary</vt:lpstr>
      <vt:lpstr>Thank you</vt:lpstr>
      <vt:lpstr>PowerPoint Presentation</vt:lpstr>
    </vt:vector>
  </TitlesOfParts>
  <Manager/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2017-10-25T12:54:43Z</dcterms:modified>
</cp:coreProperties>
</file>